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5"/>
  </p:notesMasterIdLst>
  <p:handoutMasterIdLst>
    <p:handoutMasterId r:id="rId46"/>
  </p:handoutMasterIdLst>
  <p:sldIdLst>
    <p:sldId id="256" r:id="rId2"/>
    <p:sldId id="423" r:id="rId3"/>
    <p:sldId id="502" r:id="rId4"/>
    <p:sldId id="561" r:id="rId5"/>
    <p:sldId id="622" r:id="rId6"/>
    <p:sldId id="623" r:id="rId7"/>
    <p:sldId id="619" r:id="rId8"/>
    <p:sldId id="624" r:id="rId9"/>
    <p:sldId id="625" r:id="rId10"/>
    <p:sldId id="626" r:id="rId11"/>
    <p:sldId id="627" r:id="rId12"/>
    <p:sldId id="662" r:id="rId13"/>
    <p:sldId id="661" r:id="rId14"/>
    <p:sldId id="651" r:id="rId15"/>
    <p:sldId id="652" r:id="rId16"/>
    <p:sldId id="655" r:id="rId17"/>
    <p:sldId id="656" r:id="rId18"/>
    <p:sldId id="657" r:id="rId19"/>
    <p:sldId id="659" r:id="rId20"/>
    <p:sldId id="660" r:id="rId21"/>
    <p:sldId id="628" r:id="rId22"/>
    <p:sldId id="649" r:id="rId23"/>
    <p:sldId id="629" r:id="rId24"/>
    <p:sldId id="631" r:id="rId25"/>
    <p:sldId id="632" r:id="rId26"/>
    <p:sldId id="633" r:id="rId27"/>
    <p:sldId id="634" r:id="rId28"/>
    <p:sldId id="635" r:id="rId29"/>
    <p:sldId id="636" r:id="rId30"/>
    <p:sldId id="637" r:id="rId31"/>
    <p:sldId id="630" r:id="rId32"/>
    <p:sldId id="663" r:id="rId33"/>
    <p:sldId id="422" r:id="rId34"/>
    <p:sldId id="672" r:id="rId35"/>
    <p:sldId id="668" r:id="rId36"/>
    <p:sldId id="768" r:id="rId37"/>
    <p:sldId id="673" r:id="rId38"/>
    <p:sldId id="674" r:id="rId39"/>
    <p:sldId id="667" r:id="rId40"/>
    <p:sldId id="675" r:id="rId41"/>
    <p:sldId id="669" r:id="rId42"/>
    <p:sldId id="676" r:id="rId43"/>
    <p:sldId id="76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81270" autoAdjust="0"/>
  </p:normalViewPr>
  <p:slideViewPr>
    <p:cSldViewPr snapToGrid="0" snapToObjects="1">
      <p:cViewPr varScale="1">
        <p:scale>
          <a:sx n="87" d="100"/>
          <a:sy n="87" d="100"/>
        </p:scale>
        <p:origin x="12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68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7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1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notice, all are convex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(except hinge) are differentiable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3207C-337C-5744-B32B-244402CD9E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machine_learning_concept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3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1.png"/><Relationship Id="rId9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10/27/2020</a:t>
            </a:r>
          </a:p>
          <a:p>
            <a:r>
              <a:rPr lang="en-US" sz="1600" b="1" dirty="0"/>
              <a:t>Lecture #19 – 11/3/2020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The canonical Machine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day, we want to learn a hypothesis function that predicts the actual outputs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1" y="3446321"/>
            <a:ext cx="7835491" cy="155598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810189" y="4556502"/>
            <a:ext cx="3053166" cy="1534845"/>
            <a:chOff x="3810189" y="4556502"/>
            <a:chExt cx="3053166" cy="153484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036949" y="4556502"/>
              <a:ext cx="185980" cy="853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810189" y="5445016"/>
              <a:ext cx="3053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Given an hypothesis function and loss 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72213" y="4556502"/>
            <a:ext cx="2087526" cy="1211679"/>
            <a:chOff x="972213" y="4556502"/>
            <a:chExt cx="2087526" cy="1211679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693022" y="4556502"/>
              <a:ext cx="366717" cy="639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72213" y="5121850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Over all possible parameterizations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76906" y="2423091"/>
            <a:ext cx="2141048" cy="1046139"/>
            <a:chOff x="4176906" y="2423091"/>
            <a:chExt cx="2141048" cy="1046139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4176906" y="3038426"/>
              <a:ext cx="224613" cy="4308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7200" y="2423091"/>
              <a:ext cx="2050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And over all your training data*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3814" y="2879375"/>
            <a:ext cx="3197324" cy="1022313"/>
            <a:chOff x="223814" y="2879375"/>
            <a:chExt cx="3197324" cy="102231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17356" y="3469230"/>
              <a:ext cx="113768" cy="432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3814" y="2879375"/>
              <a:ext cx="319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Choose the parameterization that minimizes loss!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4773693-6CD3-7B43-A1A4-CD4B353BC227}"/>
              </a:ext>
            </a:extLst>
          </p:cNvPr>
          <p:cNvSpPr txBox="1"/>
          <p:nvPr/>
        </p:nvSpPr>
        <p:spPr>
          <a:xfrm>
            <a:off x="223814" y="6534058"/>
            <a:ext cx="832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4"/>
                </a:solidFill>
              </a:rPr>
              <a:t>*Not actually what we want – want it over the world of inputs – will discuss later …</a:t>
            </a:r>
          </a:p>
        </p:txBody>
      </p:sp>
    </p:spTree>
    <p:extLst>
      <p:ext uri="{BB962C8B-B14F-4D97-AF65-F5344CB8AC3E}">
        <p14:creationId xmlns:p14="http://schemas.microsoft.com/office/powerpoint/2010/main" val="13353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How do I machine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4118" cy="43735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the hypothesis function?</a:t>
            </a:r>
          </a:p>
          <a:p>
            <a:pPr marL="914400" lvl="1" indent="-457200"/>
            <a:r>
              <a:rPr lang="en-US" dirty="0"/>
              <a:t>Domain knowledge and EDA can help here.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the loss function?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b="0" dirty="0"/>
              <a:t>We’ve discussed two already: squared and absolute.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do we solve the optimization problem?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/>
              <a:t>(We’ll cover gradient descent and stochastic gradient descent in class, but if you are interested, take CMSC422!)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054153" y="4566944"/>
            <a:ext cx="2650211" cy="2064609"/>
            <a:chOff x="3054153" y="4566944"/>
            <a:chExt cx="2650211" cy="20646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89797" y="4566944"/>
              <a:ext cx="2378924" cy="190359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54153" y="636994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“optimization”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60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7" y="0"/>
            <a:ext cx="895300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484" y="5354321"/>
            <a:ext cx="6825916" cy="1371600"/>
          </a:xfrm>
        </p:spPr>
        <p:txBody>
          <a:bodyPr/>
          <a:lstStyle/>
          <a:p>
            <a:r>
              <a:rPr lang="en-US" dirty="0"/>
              <a:t>Aside: </a:t>
            </a:r>
            <a:r>
              <a:rPr lang="en-US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229793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 about loss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we’re back to classifying documents into: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hates_cats</a:t>
            </a:r>
            <a:r>
              <a:rPr lang="en-US" b="0" dirty="0"/>
              <a:t>, translated to label y = -1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likes_cats</a:t>
            </a:r>
            <a:r>
              <a:rPr lang="en-US" b="0" dirty="0"/>
              <a:t>, translated to label y = +1</a:t>
            </a:r>
          </a:p>
          <a:p>
            <a:r>
              <a:rPr lang="en-US" dirty="0"/>
              <a:t>We want some parameter vector </a:t>
            </a:r>
            <a:r>
              <a:rPr lang="el-GR" i="1" dirty="0"/>
              <a:t>θ</a:t>
            </a:r>
            <a:r>
              <a:rPr lang="en-US" i="1" dirty="0"/>
              <a:t> </a:t>
            </a:r>
            <a:r>
              <a:rPr lang="en-US" dirty="0"/>
              <a:t>such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&gt;</a:t>
            </a:r>
            <a:r>
              <a:rPr lang="en-US" b="0" dirty="0"/>
              <a:t> 0 if the feature vector x is of class </a:t>
            </a:r>
            <a:r>
              <a:rPr lang="en-US" b="0" dirty="0" err="1"/>
              <a:t>likes_cat</a:t>
            </a:r>
            <a:r>
              <a:rPr lang="en-US" b="0" dirty="0"/>
              <a:t>; (y = +1)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dirty="0"/>
              <a:t> &lt;</a:t>
            </a:r>
            <a:r>
              <a:rPr lang="en-US" b="0" dirty="0"/>
              <a:t> 0 if x’s label is y = -1</a:t>
            </a:r>
          </a:p>
          <a:p>
            <a:r>
              <a:rPr lang="en-US" dirty="0"/>
              <a:t>We want a hyperplane that </a:t>
            </a:r>
            <a:r>
              <a:rPr lang="en-US" dirty="0">
                <a:solidFill>
                  <a:schemeClr val="tx2"/>
                </a:solidFill>
              </a:rPr>
              <a:t>separates</a:t>
            </a:r>
            <a:r>
              <a:rPr lang="en-US" dirty="0"/>
              <a:t> positive examples from negative examples.</a:t>
            </a:r>
          </a:p>
          <a:p>
            <a:r>
              <a:rPr lang="en-US" dirty="0"/>
              <a:t>Why not use </a:t>
            </a:r>
            <a:r>
              <a:rPr lang="en-US" dirty="0">
                <a:solidFill>
                  <a:schemeClr val="tx2"/>
                </a:solidFill>
              </a:rPr>
              <a:t>0/1 loss</a:t>
            </a:r>
            <a:r>
              <a:rPr lang="en-US" dirty="0"/>
              <a:t>; that is, the number of wrong answers?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29" y="5545199"/>
            <a:ext cx="4269539" cy="8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76147" cy="1371600"/>
          </a:xfrm>
        </p:spPr>
        <p:txBody>
          <a:bodyPr>
            <a:normAutofit/>
          </a:bodyPr>
          <a:lstStyle/>
          <a:p>
            <a:r>
              <a:rPr lang="en-US" dirty="0"/>
              <a:t>Minimizing 0/1 loss in a </a:t>
            </a:r>
            <a:r>
              <a:rPr lang="en-US" dirty="0">
                <a:solidFill>
                  <a:schemeClr val="tx1"/>
                </a:solidFill>
              </a:rPr>
              <a:t>single</a:t>
            </a:r>
            <a:r>
              <a:rPr lang="en-US" dirty="0"/>
              <a:t> dimension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774300" y="5302097"/>
            <a:ext cx="522199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74300" y="3367353"/>
            <a:ext cx="0" cy="19347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7048" y="2998021"/>
            <a:ext cx="50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075" y="5552720"/>
            <a:ext cx="701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time we change </a:t>
            </a:r>
            <a:r>
              <a:rPr lang="el-GR" sz="2000" i="1" dirty="0"/>
              <a:t>θ</a:t>
            </a:r>
            <a:r>
              <a:rPr lang="en-US" sz="2000" dirty="0"/>
              <a:t> such that the example is right (wrong) the loss will increase (decrease)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4300" y="2998021"/>
            <a:ext cx="5221990" cy="1969832"/>
            <a:chOff x="1774300" y="2998021"/>
            <a:chExt cx="5221990" cy="19698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774300" y="3584964"/>
              <a:ext cx="565322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39622" y="3584964"/>
              <a:ext cx="0" cy="5080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39622" y="4092964"/>
              <a:ext cx="550334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889956" y="2998021"/>
              <a:ext cx="0" cy="109494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889956" y="2998021"/>
              <a:ext cx="101600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905956" y="2998021"/>
              <a:ext cx="0" cy="1645277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05956" y="4643298"/>
              <a:ext cx="931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837289" y="4643298"/>
              <a:ext cx="0" cy="324555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37289" y="4957975"/>
              <a:ext cx="550333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387622" y="3367353"/>
              <a:ext cx="0" cy="1577922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387623" y="3367353"/>
              <a:ext cx="1086555" cy="1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474178" y="3367353"/>
              <a:ext cx="1" cy="160050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74179" y="4957975"/>
              <a:ext cx="522111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7137400" y="5093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/>
              <a:t>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75" y="1566195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Minimizing 0/1 loss over </a:t>
            </a:r>
            <a:r>
              <a:rPr lang="en-US" dirty="0">
                <a:solidFill>
                  <a:schemeClr val="tx1"/>
                </a:solidFill>
              </a:rPr>
              <a:t>all</a:t>
            </a:r>
            <a:r>
              <a:rPr lang="en-US" dirty="0"/>
              <a:t> </a:t>
            </a:r>
            <a:r>
              <a:rPr lang="el-GR" dirty="0"/>
              <a:t>θ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72590"/>
            <a:ext cx="7620000" cy="2853574"/>
          </a:xfrm>
        </p:spPr>
        <p:txBody>
          <a:bodyPr/>
          <a:lstStyle/>
          <a:p>
            <a:r>
              <a:rPr lang="en-US" dirty="0"/>
              <a:t>This is NP-hard.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Small changes in any </a:t>
            </a:r>
            <a:r>
              <a:rPr lang="el-GR" b="0" i="1" dirty="0"/>
              <a:t>θ</a:t>
            </a:r>
            <a:r>
              <a:rPr lang="en-US" b="0" dirty="0"/>
              <a:t> can have large changes in the loss (the change isn’t continuous)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can be many local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any give point, we don’t have much information to direct us towards any minima</a:t>
            </a:r>
          </a:p>
          <a:p>
            <a:r>
              <a:rPr lang="en-US" dirty="0"/>
              <a:t>Maybe we should consider other loss functions.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1677403"/>
            <a:ext cx="626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Desirable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427621"/>
            <a:ext cx="7620000" cy="1698542"/>
          </a:xfrm>
        </p:spPr>
        <p:txBody>
          <a:bodyPr>
            <a:normAutofit fontScale="92500"/>
          </a:bodyPr>
          <a:lstStyle/>
          <a:p>
            <a:r>
              <a:rPr lang="en-US" dirty="0"/>
              <a:t>What are some desirable properties of a loss function????????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Continuous</a:t>
            </a:r>
            <a:r>
              <a:rPr lang="en-US" dirty="0"/>
              <a:t> so we get a local indication of the direction of minimization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Only one (i.e., </a:t>
            </a:r>
            <a:r>
              <a:rPr lang="en-US" dirty="0">
                <a:solidFill>
                  <a:schemeClr val="tx2"/>
                </a:solidFill>
              </a:rPr>
              <a:t>global</a:t>
            </a:r>
            <a:r>
              <a:rPr lang="en-US" dirty="0"/>
              <a:t>) minimum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51071" y="2060753"/>
            <a:ext cx="7602481" cy="2009044"/>
            <a:chOff x="851071" y="2060753"/>
            <a:chExt cx="7602481" cy="2009044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1163978" y="3885130"/>
              <a:ext cx="728957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63978" y="2576149"/>
              <a:ext cx="0" cy="130898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911764" y="2060753"/>
              <a:ext cx="50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5526" y="2420926"/>
              <a:ext cx="4219222" cy="1467629"/>
            </a:xfrm>
            <a:custGeom>
              <a:avLst/>
              <a:gdLst>
                <a:gd name="connsiteX0" fmla="*/ 4219222 w 4219222"/>
                <a:gd name="connsiteY0" fmla="*/ 0 h 1467629"/>
                <a:gd name="connsiteX1" fmla="*/ 2102556 w 4219222"/>
                <a:gd name="connsiteY1" fmla="*/ 1467556 h 1467629"/>
                <a:gd name="connsiteX2" fmla="*/ 0 w 4219222"/>
                <a:gd name="connsiteY2" fmla="*/ 70556 h 146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9222" h="1467629">
                  <a:moveTo>
                    <a:pt x="4219222" y="0"/>
                  </a:moveTo>
                  <a:cubicBezTo>
                    <a:pt x="3512491" y="727898"/>
                    <a:pt x="2805760" y="1455797"/>
                    <a:pt x="2102556" y="1467556"/>
                  </a:cubicBezTo>
                  <a:cubicBezTo>
                    <a:pt x="1399352" y="1479315"/>
                    <a:pt x="0" y="70556"/>
                    <a:pt x="0" y="70556"/>
                  </a:cubicBezTo>
                </a:path>
              </a:pathLst>
            </a:custGeom>
            <a:ln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071" y="370046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i="1" dirty="0"/>
                <a:t>θ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38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“A function is convex if the line segment between any two points on its graph lies above it.”</a:t>
            </a:r>
          </a:p>
          <a:p>
            <a:r>
              <a:rPr lang="en-US" dirty="0"/>
              <a:t>Formally, given function </a:t>
            </a:r>
            <a:r>
              <a:rPr lang="en-US" i="1" dirty="0"/>
              <a:t>f</a:t>
            </a:r>
            <a:r>
              <a:rPr lang="en-US" dirty="0"/>
              <a:t> and two points x, y:</a:t>
            </a:r>
          </a:p>
          <a:p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99" y="3787664"/>
            <a:ext cx="4270802" cy="2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For many applications, we really would like to minimize the 0/1 loss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surrogate loss function</a:t>
            </a:r>
            <a:r>
              <a:rPr lang="en-US" dirty="0"/>
              <a:t> is a loss function that provides an upper bound on the actual loss function (in this case, 0/1)</a:t>
            </a:r>
          </a:p>
          <a:p>
            <a:endParaRPr lang="en-US" dirty="0"/>
          </a:p>
          <a:p>
            <a:r>
              <a:rPr lang="en-US" dirty="0"/>
              <a:t>We’d like to identify </a:t>
            </a:r>
            <a:r>
              <a:rPr lang="en-US" dirty="0">
                <a:solidFill>
                  <a:schemeClr val="tx2"/>
                </a:solidFill>
              </a:rPr>
              <a:t>convex</a:t>
            </a:r>
            <a:r>
              <a:rPr lang="en-US" dirty="0"/>
              <a:t> surrogate loss functions to make them easier to minimize</a:t>
            </a:r>
          </a:p>
          <a:p>
            <a:endParaRPr lang="en-US" dirty="0"/>
          </a:p>
          <a:p>
            <a:r>
              <a:rPr lang="en-US" dirty="0"/>
              <a:t>Key to a loss function is how it scores the difference between the actual label y and the predicted label y’</a:t>
            </a:r>
          </a:p>
        </p:txBody>
      </p:sp>
    </p:spTree>
    <p:extLst>
      <p:ext uri="{BB962C8B-B14F-4D97-AF65-F5344CB8AC3E}">
        <p14:creationId xmlns:p14="http://schemas.microsoft.com/office/powerpoint/2010/main" val="31559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Surrogate loss functions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0/1 loss:</a:t>
            </a:r>
          </a:p>
          <a:p>
            <a:r>
              <a:rPr lang="en-US" dirty="0"/>
              <a:t>Any ideas for surrogate loss functions ??????????</a:t>
            </a:r>
            <a:br>
              <a:rPr lang="en-US" dirty="0"/>
            </a:br>
            <a:r>
              <a:rPr lang="en-US" dirty="0"/>
              <a:t>Want: a function that is continuous and convex and upper bounds the 0/1 loss.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Hinge: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Exponential: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Squared:</a:t>
            </a:r>
          </a:p>
          <a:p>
            <a:endParaRPr lang="en-US" dirty="0"/>
          </a:p>
          <a:p>
            <a:r>
              <a:rPr lang="en-US" dirty="0"/>
              <a:t>What do each of these penalize?????????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22" y="1682687"/>
            <a:ext cx="36957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64" y="3188311"/>
            <a:ext cx="4686300" cy="46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248" y="4625387"/>
            <a:ext cx="3390900" cy="520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592" y="3856633"/>
            <a:ext cx="2717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was due late last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was an .</a:t>
            </a:r>
            <a:r>
              <a:rPr lang="en-US" b="0" dirty="0" err="1"/>
              <a:t>ipynb</a:t>
            </a:r>
            <a:r>
              <a:rPr lang="en-US" b="0" dirty="0"/>
              <a:t> file submitted to ELMS, </a:t>
            </a:r>
            <a:r>
              <a:rPr lang="en-US" dirty="0"/>
              <a:t>but moving forward this will be .pdf / .html files, for TA grading ease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folks had trouble getting the .pdf export to render figures – that’s okay, if we run into an issue grading, we’ll ping you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the future: can export to .html and then convert to .pdf</a:t>
            </a:r>
          </a:p>
          <a:p>
            <a:r>
              <a:rPr lang="en-US" dirty="0"/>
              <a:t>Mini-Project #3 is released today!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slightly </a:t>
            </a:r>
            <a:r>
              <a:rPr lang="en-US" b="0"/>
              <a:t>before Thanksgiving break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9074" cy="676814"/>
          </a:xfrm>
        </p:spPr>
        <p:txBody>
          <a:bodyPr/>
          <a:lstStyle/>
          <a:p>
            <a:r>
              <a:rPr lang="en-US" dirty="0"/>
              <a:t>Surrogate loss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1732" y="795466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 loss: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732" y="2637475"/>
            <a:ext cx="140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Squared loss: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732" y="1409469"/>
            <a:ext cx="76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1732" y="2023472"/>
            <a:ext cx="13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211" y="3363772"/>
            <a:ext cx="6201052" cy="3825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94" y="831260"/>
            <a:ext cx="3695700" cy="46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94" y="1386937"/>
            <a:ext cx="4686300" cy="46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94" y="1942614"/>
            <a:ext cx="27178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994" y="2561791"/>
            <a:ext cx="3390900" cy="52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8926" y="5694947"/>
            <a:ext cx="226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(Recall: y in {-1, +1})</a:t>
            </a:r>
          </a:p>
        </p:txBody>
      </p:sp>
    </p:spTree>
    <p:extLst>
      <p:ext uri="{BB962C8B-B14F-4D97-AF65-F5344CB8AC3E}">
        <p14:creationId xmlns:p14="http://schemas.microsoft.com/office/powerpoint/2010/main" val="107966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Some </a:t>
            </a:r>
            <a:r>
              <a:rPr lang="en-US"/>
              <a:t>ML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1669717"/>
          <a:ext cx="7996988" cy="459556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9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  <a:r>
                        <a:rPr lang="en-US" baseline="0" dirty="0"/>
                        <a:t> Approach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Least 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 or 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Linear,</a:t>
                      </a:r>
                      <a:r>
                        <a:rPr lang="en-US" baseline="0" dirty="0"/>
                        <a:t> Kernel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Analytical</a:t>
                      </a:r>
                      <a:r>
                        <a:rPr lang="en-US" baseline="0" dirty="0"/>
                        <a:t> or GD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</a:t>
                      </a:r>
                      <a:r>
                        <a:rPr lang="en-US" baseline="0" dirty="0"/>
                        <a:t> criterion (~Hinge)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Perceptron algorithm</a:t>
                      </a:r>
                      <a:r>
                        <a:rPr lang="en-US" baseline="0" dirty="0"/>
                        <a:t>, others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en-US" baseline="0" dirty="0"/>
                        <a:t> Networks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Squared, 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Decision</a:t>
                      </a:r>
                      <a:r>
                        <a:rPr lang="en-US" baseline="0" dirty="0"/>
                        <a:t> Trees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Hierarchical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halfplanes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05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Joint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#SAT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0630" y="6513094"/>
            <a:ext cx="8309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Follow the white rabbit: </a:t>
            </a:r>
            <a:r>
              <a:rPr lang="en-US" sz="1600" dirty="0">
                <a:hlinkClick r:id="rId2"/>
              </a:rPr>
              <a:t>https://en.wikipedia.org/wiki/List_of_machine_learning_concepts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087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-128337"/>
            <a:ext cx="9144000" cy="6986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378" y="1828800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2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Recall: 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213183" y="1736716"/>
          <a:ext cx="6503069" cy="43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Graph" r:id="rId3" imgW="5486400" imgH="3657600" progId="MtbGraph.Document">
                  <p:embed/>
                </p:oleObj>
              </mc:Choice>
              <mc:Fallback>
                <p:oleObj name="Graph" r:id="rId3" imgW="5486400" imgH="3657600" progId="MtbGraph.Document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183" y="1736716"/>
                        <a:ext cx="6503069" cy="4335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58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linear regression that minimizes the sum of squared error, i.e., least squares </a:t>
            </a:r>
            <a:r>
              <a:rPr lang="mr-IN" dirty="0"/>
              <a:t>…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function:   ????????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Linear</a:t>
            </a:r>
            <a:r>
              <a:rPr lang="en-US" dirty="0"/>
              <a:t> hypothesis function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Loss function:   ????????</a:t>
            </a:r>
          </a:p>
          <a:p>
            <a:pPr marL="914400" lvl="1" indent="-457200"/>
            <a:r>
              <a:rPr lang="en-US" dirty="0">
                <a:solidFill>
                  <a:schemeClr val="tx2"/>
                </a:solidFill>
              </a:rPr>
              <a:t>Squared</a:t>
            </a:r>
            <a:r>
              <a:rPr lang="en-US" dirty="0"/>
              <a:t> error loss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Optimization problem:   ????????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03" y="2841458"/>
            <a:ext cx="2120900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8" y="4067717"/>
            <a:ext cx="31115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553" y="5465467"/>
            <a:ext cx="5067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4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Linear regression as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Rewrite inputs: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 optimization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323254"/>
            <a:ext cx="8280400" cy="21209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98370" y="1476192"/>
            <a:ext cx="4316830" cy="1166743"/>
            <a:chOff x="2998370" y="1524318"/>
            <a:chExt cx="4316830" cy="1166743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2998370" y="2133598"/>
              <a:ext cx="126883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62475" y="2133598"/>
              <a:ext cx="1950620" cy="557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92379" y="1524318"/>
              <a:ext cx="4122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/>
                  </a:solidFill>
                </a:rPr>
                <a:t>Each row is a feature vector paired with a label for a single input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90540" y="1974931"/>
            <a:ext cx="1929230" cy="1121195"/>
            <a:chOff x="7190540" y="1974931"/>
            <a:chExt cx="1929230" cy="1121195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8309811" y="2323254"/>
              <a:ext cx="80210" cy="7728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190540" y="1974931"/>
              <a:ext cx="192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</a:rPr>
                <a:t>m</a:t>
              </a:r>
              <a:r>
                <a:rPr lang="en-US" dirty="0">
                  <a:solidFill>
                    <a:schemeClr val="accent5"/>
                  </a:solidFill>
                </a:rPr>
                <a:t> labeled inputs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07830" y="3383704"/>
            <a:ext cx="1315452" cy="908967"/>
            <a:chOff x="4507830" y="3383704"/>
            <a:chExt cx="1315452" cy="908967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4610601" y="3383704"/>
              <a:ext cx="490788" cy="555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507830" y="3923339"/>
              <a:ext cx="1315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4"/>
                  </a:solidFill>
                </a:rPr>
                <a:t>n</a:t>
              </a:r>
              <a:r>
                <a:rPr lang="en-US" dirty="0">
                  <a:solidFill>
                    <a:schemeClr val="accent4"/>
                  </a:solidFill>
                </a:rPr>
                <a:t> features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56" y="4818060"/>
            <a:ext cx="3797300" cy="9652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418390" y="6425180"/>
            <a:ext cx="3296486" cy="421758"/>
            <a:chOff x="5418390" y="6505390"/>
            <a:chExt cx="3296486" cy="421758"/>
          </a:xfrm>
        </p:grpSpPr>
        <p:sp>
          <p:nvSpPr>
            <p:cNvPr id="24" name="TextBox 23"/>
            <p:cNvSpPr txBox="1"/>
            <p:nvPr/>
          </p:nvSpPr>
          <p:spPr>
            <a:xfrm>
              <a:off x="5418390" y="6512151"/>
              <a:ext cx="3296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*Recall: 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0667" y="6505390"/>
              <a:ext cx="1943100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7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109721"/>
            <a:ext cx="4165600" cy="261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31695"/>
          </a:xfrm>
        </p:spPr>
        <p:txBody>
          <a:bodyPr/>
          <a:lstStyle/>
          <a:p>
            <a:r>
              <a:rPr lang="en-US" dirty="0"/>
              <a:t>In Lecture 11, we showed that the mean is the point that minimizes the residual sum of squares: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Solved minimization by finding point where derivative is zero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(Convex functions like RSS </a:t>
            </a:r>
            <a:r>
              <a:rPr lang="en-US" b="0" dirty="0">
                <a:sym typeface="Wingdings"/>
              </a:rPr>
              <a:t> single global minimum.)</a:t>
            </a:r>
          </a:p>
          <a:p>
            <a:r>
              <a:rPr lang="en-US" dirty="0">
                <a:sym typeface="Wingdings"/>
              </a:rPr>
              <a:t>The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gradient</a:t>
            </a:r>
            <a:r>
              <a:rPr lang="en-US" dirty="0">
                <a:sym typeface="Wingdings"/>
              </a:rPr>
              <a:t> is the multivariate generalization of a derivative.</a:t>
            </a:r>
          </a:p>
          <a:p>
            <a:r>
              <a:rPr lang="en-US" dirty="0">
                <a:sym typeface="Wingdings"/>
              </a:rPr>
              <a:t>For a function                           the gradient is a vector of all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partial derivatives: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637" y="3743199"/>
            <a:ext cx="18034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16000" y="1391921"/>
            <a:ext cx="7112000" cy="5414210"/>
            <a:chOff x="1016000" y="1391921"/>
            <a:chExt cx="7112000" cy="54142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0" y="1391921"/>
              <a:ext cx="7112000" cy="5334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73643" y="6436799"/>
              <a:ext cx="3908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Gradient of </a:t>
              </a:r>
              <a:r>
                <a:rPr lang="mr-IN" i="1" dirty="0" err="1"/>
                <a:t>f</a:t>
              </a:r>
              <a:r>
                <a:rPr lang="mr-IN" dirty="0"/>
                <a:t>(</a:t>
              </a:r>
              <a:r>
                <a:rPr lang="mr-IN" i="1" dirty="0" err="1"/>
                <a:t>x</a:t>
              </a:r>
              <a:r>
                <a:rPr lang="mr-IN" dirty="0" err="1"/>
                <a:t>,</a:t>
              </a:r>
              <a:r>
                <a:rPr lang="mr-IN" i="1" dirty="0" err="1"/>
                <a:t>y</a:t>
              </a:r>
              <a:r>
                <a:rPr lang="mr-IN" dirty="0"/>
                <a:t>) = </a:t>
              </a:r>
              <a:r>
                <a:rPr lang="mr-IN" i="1" dirty="0" err="1"/>
                <a:t>xe</a:t>
              </a:r>
              <a:r>
                <a:rPr lang="mr-IN" baseline="30000" dirty="0"/>
                <a:t>−(</a:t>
              </a:r>
              <a:r>
                <a:rPr lang="mr-IN" i="1" baseline="30000" dirty="0"/>
                <a:t>x</a:t>
              </a:r>
              <a:r>
                <a:rPr lang="mr-IN" baseline="30000" dirty="0"/>
                <a:t>2 + </a:t>
              </a:r>
              <a:r>
                <a:rPr lang="mr-IN" i="1" baseline="30000" dirty="0"/>
                <a:t>y</a:t>
              </a:r>
              <a:r>
                <a:rPr lang="mr-IN" baseline="30000" dirty="0"/>
                <a:t>2)</a:t>
              </a:r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8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Minimizing a multivariate function involves finding a point where the gradient is zero:</a:t>
            </a:r>
          </a:p>
          <a:p>
            <a:endParaRPr lang="en-US" dirty="0"/>
          </a:p>
          <a:p>
            <a:r>
              <a:rPr lang="en-US" dirty="0"/>
              <a:t>Points where the gradient is zero are </a:t>
            </a:r>
            <a:r>
              <a:rPr lang="en-US" dirty="0">
                <a:solidFill>
                  <a:schemeClr val="tx2"/>
                </a:solidFill>
              </a:rPr>
              <a:t>local</a:t>
            </a:r>
            <a:r>
              <a:rPr lang="en-US" dirty="0"/>
              <a:t>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the function is convex, also a </a:t>
            </a:r>
            <a:r>
              <a:rPr lang="en-US" b="0" dirty="0">
                <a:solidFill>
                  <a:schemeClr val="tx2"/>
                </a:solidFill>
              </a:rPr>
              <a:t>global</a:t>
            </a:r>
            <a:r>
              <a:rPr lang="en-US" b="0" dirty="0"/>
              <a:t> minimum</a:t>
            </a:r>
          </a:p>
          <a:p>
            <a:r>
              <a:rPr lang="en-US" dirty="0"/>
              <a:t>Let’s solve the least squares problem!</a:t>
            </a:r>
          </a:p>
          <a:p>
            <a:r>
              <a:rPr lang="en-US" dirty="0"/>
              <a:t>We’ll use the multivariate generalizations of</a:t>
            </a:r>
            <a:br>
              <a:rPr lang="en-US" dirty="0"/>
            </a:br>
            <a:r>
              <a:rPr lang="en-US" dirty="0"/>
              <a:t>some concepts from MATH141/142 </a:t>
            </a:r>
            <a:r>
              <a:rPr lang="mr-IN" dirty="0"/>
              <a:t>…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Chain rule: </a:t>
            </a:r>
            <a:br>
              <a:rPr lang="en-US" b="0" dirty="0"/>
            </a:b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Gradient of squared ℓ</a:t>
            </a:r>
            <a:r>
              <a:rPr lang="en-US" b="0" baseline="30000" dirty="0"/>
              <a:t>2</a:t>
            </a:r>
            <a:r>
              <a:rPr lang="en-US" b="0" dirty="0"/>
              <a:t> norm: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2360196"/>
            <a:ext cx="53975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87" y="4666072"/>
            <a:ext cx="43815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53" y="5333913"/>
            <a:ext cx="355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least squares optimization problem: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gradient of the optimization objective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50" y="2141436"/>
            <a:ext cx="37973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84" y="3525849"/>
            <a:ext cx="2870200" cy="889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03495" y="3610561"/>
            <a:ext cx="2799180" cy="657640"/>
            <a:chOff x="5903495" y="3598458"/>
            <a:chExt cx="2799180" cy="6576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1621" y="3897265"/>
              <a:ext cx="2751054" cy="35883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03495" y="3598458"/>
              <a:ext cx="2366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Chain rule: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84" y="4508499"/>
            <a:ext cx="3619500" cy="9017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903495" y="4565754"/>
            <a:ext cx="2785645" cy="645540"/>
            <a:chOff x="6083550" y="4407488"/>
            <a:chExt cx="2785645" cy="645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5850" y="4679754"/>
              <a:ext cx="2322596" cy="37327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83550" y="4407488"/>
              <a:ext cx="2785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Gradient of norm: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15888" y="5619426"/>
            <a:ext cx="4854743" cy="889000"/>
            <a:chOff x="2115888" y="5619426"/>
            <a:chExt cx="4854743" cy="889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8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points where the gradient </a:t>
            </a:r>
            <a:r>
              <a:rPr lang="en-US" dirty="0">
                <a:solidFill>
                  <a:schemeClr val="tx2"/>
                </a:solidFill>
              </a:rPr>
              <a:t>equals zero </a:t>
            </a:r>
            <a:r>
              <a:rPr lang="en-US" dirty="0"/>
              <a:t>are minima.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where do we go from here?????????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9828" y="2218500"/>
            <a:ext cx="4854743" cy="889000"/>
            <a:chOff x="2115888" y="5619426"/>
            <a:chExt cx="4854743" cy="889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731" y="5774255"/>
              <a:ext cx="1993900" cy="66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5888" y="5619426"/>
              <a:ext cx="2870200" cy="889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3617537"/>
            <a:ext cx="331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9666" y="3550227"/>
            <a:ext cx="237957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Solve for model parameters </a:t>
            </a:r>
            <a:r>
              <a:rPr lang="el-GR" i="1" dirty="0"/>
              <a:t>θ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08" y="4327605"/>
            <a:ext cx="36576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4327605"/>
            <a:ext cx="2870200" cy="5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82" y="4992889"/>
            <a:ext cx="6756400" cy="5207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665496" y="4455941"/>
            <a:ext cx="371725" cy="254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09850" y="5630779"/>
            <a:ext cx="4100763" cy="930442"/>
            <a:chOff x="2609850" y="5630779"/>
            <a:chExt cx="4100763" cy="9304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3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has tons of hooks into a variety of machine learning libraries.  (Part of why this course is taught in Python!)</a:t>
            </a:r>
          </a:p>
          <a:p>
            <a:r>
              <a:rPr lang="en-US" dirty="0" err="1"/>
              <a:t>Scikit</a:t>
            </a:r>
            <a:r>
              <a:rPr lang="en-US" dirty="0"/>
              <a:t>-learn is the most well-known library: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Classification (SVN, K-NN, Random Forests,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Regression (SVR, Ridge, Lasso,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Clustering (k-Means, spectral, mean-shift,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Dimensionality reduction (PCA, matrix factorization,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 selection (grid search, cross validation,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Preprocessing (cleaning, EDA, </a:t>
            </a:r>
            <a:r>
              <a:rPr lang="mr-IN" b="0" dirty="0"/>
              <a:t>…</a:t>
            </a:r>
            <a:r>
              <a:rPr lang="en-US" b="0" dirty="0"/>
              <a:t>)</a:t>
            </a:r>
          </a:p>
          <a:p>
            <a:r>
              <a:rPr lang="en-US" dirty="0"/>
              <a:t>Built on the </a:t>
            </a:r>
            <a:r>
              <a:rPr lang="en-US" dirty="0" err="1"/>
              <a:t>NumPy</a:t>
            </a:r>
            <a:r>
              <a:rPr lang="en-US" dirty="0"/>
              <a:t> stack; plays well with </a:t>
            </a:r>
            <a:r>
              <a:rPr lang="en-US" dirty="0" err="1"/>
              <a:t>Matplotlib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86" y="0"/>
            <a:ext cx="4123489" cy="1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Least </a:t>
            </a:r>
            <a:r>
              <a:rPr lang="en-US"/>
              <a:t>Squares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</a:t>
            </a:r>
            <a:r>
              <a:rPr lang="en-US" dirty="0" err="1"/>
              <a:t>Scikit</a:t>
            </a:r>
            <a:r>
              <a:rPr lang="en-US" dirty="0"/>
              <a:t>-learn for OLS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let’s say you did want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2203435"/>
            <a:ext cx="7639395" cy="8124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Analytic solution to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np.linalg.solve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3916" y="1590114"/>
            <a:ext cx="2326021" cy="527762"/>
            <a:chOff x="2609850" y="5630779"/>
            <a:chExt cx="4100763" cy="9304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338" y="5833745"/>
              <a:ext cx="3708400" cy="5207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2609850" y="5630779"/>
              <a:ext cx="4100763" cy="930442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457200" y="3530919"/>
            <a:ext cx="7639395" cy="26426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import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X = [[0,0], [1,1], [2,2]]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= [0, 1, 2]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Solve OLS using 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Scikit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-Learn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linear_model.LinearRegression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reg.fit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reg.coef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_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7805" y="6288649"/>
            <a:ext cx="7639395" cy="4372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array([ 0.5, 0.5])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0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464300"/>
            <a:ext cx="9144000" cy="12263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Next, or Next Class:</a:t>
            </a:r>
            <a:br>
              <a:rPr lang="en-US" dirty="0"/>
            </a:br>
            <a:r>
              <a:rPr lang="en-US" dirty="0"/>
              <a:t>(Stochastic) </a:t>
            </a:r>
            <a:br>
              <a:rPr lang="en-US" dirty="0"/>
            </a:br>
            <a:r>
              <a:rPr lang="en-US" dirty="0"/>
              <a:t>Gradient Descent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69C07-C0BB-5143-A60A-DDB21B2816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181" y="4542653"/>
            <a:ext cx="3425638" cy="218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58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2054"/>
          </a:xfrm>
        </p:spPr>
        <p:txBody>
          <a:bodyPr/>
          <a:lstStyle/>
          <a:p>
            <a:r>
              <a:rPr lang="en-US" dirty="0"/>
              <a:t>We used the gradient as a condition for optimality</a:t>
            </a:r>
          </a:p>
          <a:p>
            <a:r>
              <a:rPr lang="en-US" dirty="0"/>
              <a:t>It also gives the local </a:t>
            </a:r>
            <a:r>
              <a:rPr lang="en-US" dirty="0">
                <a:solidFill>
                  <a:schemeClr val="tx2"/>
                </a:solidFill>
              </a:rPr>
              <a:t>direction of steepest increase</a:t>
            </a:r>
            <a:r>
              <a:rPr lang="en-US" dirty="0"/>
              <a:t> for a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Intuitive idea: take small steps </a:t>
            </a:r>
            <a:r>
              <a:rPr lang="en-US" dirty="0">
                <a:solidFill>
                  <a:schemeClr val="tx2"/>
                </a:solidFill>
              </a:rPr>
              <a:t>against</a:t>
            </a:r>
            <a:r>
              <a:rPr lang="en-US" dirty="0"/>
              <a:t>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52294"/>
            <a:ext cx="3505200" cy="299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78443" y="3818021"/>
            <a:ext cx="4796589" cy="738664"/>
            <a:chOff x="4074695" y="3737811"/>
            <a:chExt cx="4796589" cy="738664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4074695" y="3930316"/>
              <a:ext cx="2630905" cy="128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05600" y="3737811"/>
              <a:ext cx="2165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3"/>
                  </a:solidFill>
                </a:rPr>
                <a:t>If there is no increase, gradient is zero = local minimum!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25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50" y="2065152"/>
            <a:ext cx="2171700" cy="52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any* hypothesis function                            , loss function                               , step size     :</a:t>
            </a:r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 (e.g., exact or approximate convergence):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1012" y="6488668"/>
            <a:ext cx="368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*must be reasonably well behaved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08" y="1720516"/>
            <a:ext cx="18669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82" y="2108934"/>
            <a:ext cx="292100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50" y="2930488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094" y="4015781"/>
            <a:ext cx="4470400" cy="58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032" y="4643131"/>
            <a:ext cx="208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Step-size (\alpha) is an important parameter</a:t>
            </a:r>
          </a:p>
          <a:p>
            <a:pPr lvl="1"/>
            <a:r>
              <a:rPr lang="en-US" dirty="0"/>
              <a:t>Too large </a:t>
            </a:r>
            <a:r>
              <a:rPr lang="en-US" dirty="0">
                <a:sym typeface="Wingdings"/>
              </a:rPr>
              <a:t> might oscillate around the minima</a:t>
            </a:r>
          </a:p>
          <a:p>
            <a:pPr lvl="1"/>
            <a:r>
              <a:rPr lang="en-US" dirty="0">
                <a:sym typeface="Wingdings"/>
              </a:rPr>
              <a:t>Too small  can take a long time to converge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If there are no local minima, then the algorithm eventually converges to the optimal solution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Very widely used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52600"/>
            <a:ext cx="3489158" cy="4973321"/>
          </a:xfrm>
        </p:spPr>
        <p:txBody>
          <a:bodyPr/>
          <a:lstStyle/>
          <a:p>
            <a:r>
              <a:rPr lang="en-US" dirty="0"/>
              <a:t>Function: f(</a:t>
            </a:r>
            <a:r>
              <a:rPr lang="en-US" dirty="0" err="1"/>
              <a:t>x,y</a:t>
            </a:r>
            <a:r>
              <a:rPr lang="en-US" dirty="0"/>
              <a:t>) = x</a:t>
            </a:r>
            <a:r>
              <a:rPr lang="en-US" baseline="30000" dirty="0"/>
              <a:t>2</a:t>
            </a:r>
            <a:r>
              <a:rPr lang="en-US" dirty="0"/>
              <a:t> + 2y</a:t>
            </a:r>
            <a:r>
              <a:rPr lang="en-US" baseline="30000" dirty="0"/>
              <a:t>2</a:t>
            </a:r>
          </a:p>
          <a:p>
            <a:r>
              <a:rPr lang="en-US" dirty="0"/>
              <a:t>Gradient:  ??????????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take a gradient step from (-2, +1/2):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in the direction (-4, -2), scaled by step size</a:t>
            </a:r>
          </a:p>
          <a:p>
            <a:r>
              <a:rPr lang="en-US" dirty="0"/>
              <a:t>Repeat until no movement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15" y="1544323"/>
            <a:ext cx="4876800" cy="487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2" y="2619876"/>
            <a:ext cx="2033095" cy="62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91" y="4289256"/>
            <a:ext cx="2058346" cy="6217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053606" y="3472598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4005861" y="3140923"/>
            <a:ext cx="1052688" cy="38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058549" y="3527551"/>
            <a:ext cx="1157766" cy="39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332762" y="3574030"/>
            <a:ext cx="137160" cy="1371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 for linear hypothesis function and squared error loss function (combined to                            , like before):</a:t>
            </a:r>
          </a:p>
          <a:p>
            <a:endParaRPr lang="en-US" dirty="0"/>
          </a:p>
          <a:p>
            <a:r>
              <a:rPr lang="en-US" dirty="0"/>
              <a:t>Initialize the parameter vector: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r>
              <a:rPr lang="en-US" dirty="0"/>
              <a:t>Repeat until satisfied: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Compute gradient: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Update parameters: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50" y="3378723"/>
            <a:ext cx="10414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38" y="2074956"/>
            <a:ext cx="1836644" cy="353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431" y="4156450"/>
            <a:ext cx="27813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587" y="4686348"/>
            <a:ext cx="2108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39395" cy="1371600"/>
          </a:xfrm>
        </p:spPr>
        <p:txBody>
          <a:bodyPr>
            <a:normAutofit/>
          </a:bodyPr>
          <a:lstStyle/>
          <a:p>
            <a:r>
              <a:rPr lang="en-US" dirty="0"/>
              <a:t>Gradient descent in Pure(-</a:t>
            </a:r>
            <a:r>
              <a:rPr lang="en-US" dirty="0" err="1"/>
              <a:t>ish</a:t>
            </a:r>
            <a:r>
              <a:rPr lang="en-US" dirty="0"/>
              <a:t>)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8780"/>
            <a:ext cx="7620000" cy="715964"/>
          </a:xfrm>
        </p:spPr>
        <p:txBody>
          <a:bodyPr/>
          <a:lstStyle/>
          <a:p>
            <a:r>
              <a:rPr lang="en-US" dirty="0"/>
              <a:t>Implicitly using squared loss and linear hypothesis function above; drop in your favorite gradient for kicks!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1560176"/>
            <a:ext cx="8245475" cy="154161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Training data (X, y), T time steps, alpha step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grad_descent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(X, y, T, alpha):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m, 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 = #examples, n = #features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theta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initialize parameters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np.zeros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(T)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track loss over time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0.5*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y)**2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414085" cy="4373563"/>
          </a:xfrm>
        </p:spPr>
        <p:txBody>
          <a:bodyPr>
            <a:normAutofit/>
          </a:bodyPr>
          <a:lstStyle/>
          <a:p>
            <a:r>
              <a:rPr lang="en-US" dirty="0"/>
              <a:t>Introduction to 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How did we actually come up with that linear model from last class?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Basic setup and terminology; linear regression &amp; classification</a:t>
            </a:r>
          </a:p>
          <a:p>
            <a:r>
              <a:rPr lang="en-US" dirty="0">
                <a:solidFill>
                  <a:schemeClr val="tx2"/>
                </a:solidFill>
              </a:rPr>
              <a:t>Thanks to: Zico </a:t>
            </a:r>
            <a:r>
              <a:rPr lang="en-US" dirty="0" err="1">
                <a:solidFill>
                  <a:schemeClr val="tx2"/>
                </a:solidFill>
              </a:rPr>
              <a:t>Kolter</a:t>
            </a:r>
            <a:r>
              <a:rPr lang="en-US" dirty="0">
                <a:solidFill>
                  <a:schemeClr val="tx2"/>
                </a:solidFill>
              </a:rPr>
              <a:t> (CMU) &amp; David </a:t>
            </a:r>
            <a:r>
              <a:rPr lang="en-US" dirty="0" err="1">
                <a:solidFill>
                  <a:schemeClr val="tx2"/>
                </a:solidFill>
              </a:rPr>
              <a:t>Kauchak</a:t>
            </a:r>
            <a:r>
              <a:rPr lang="en-US" dirty="0">
                <a:solidFill>
                  <a:schemeClr val="tx2"/>
                </a:solidFill>
              </a:rPr>
              <a:t> (Pomona)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115158" y="3638507"/>
            <a:ext cx="2654085" cy="2915556"/>
            <a:chOff x="3115158" y="3638507"/>
            <a:chExt cx="2654085" cy="29155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5158" y="3638507"/>
              <a:ext cx="2654085" cy="26540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15158" y="6292453"/>
              <a:ext cx="2650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First GIS result for “machine learning”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3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024" cy="1371600"/>
          </a:xfrm>
        </p:spPr>
        <p:txBody>
          <a:bodyPr/>
          <a:lstStyle/>
          <a:p>
            <a:r>
              <a:rPr lang="en-US"/>
              <a:t>Plotting Loss </a:t>
            </a:r>
            <a:r>
              <a:rPr lang="en-US" dirty="0"/>
              <a:t>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83623"/>
            <a:ext cx="7620000" cy="442539"/>
          </a:xfrm>
        </p:spPr>
        <p:txBody>
          <a:bodyPr/>
          <a:lstStyle/>
          <a:p>
            <a:r>
              <a:rPr lang="en-US" dirty="0"/>
              <a:t>Why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1524318"/>
            <a:ext cx="6263913" cy="4159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5000" y="6484654"/>
            <a:ext cx="362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Zico </a:t>
            </a:r>
            <a:r>
              <a:rPr lang="en-US" dirty="0" err="1"/>
              <a:t>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4166" cy="1371600"/>
          </a:xfrm>
        </p:spPr>
        <p:txBody>
          <a:bodyPr>
            <a:normAutofit/>
          </a:bodyPr>
          <a:lstStyle/>
          <a:p>
            <a:r>
              <a:rPr lang="en-US" dirty="0"/>
              <a:t>Iterative vs analytic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we already had an analytic solution!  What gives?</a:t>
            </a:r>
          </a:p>
          <a:p>
            <a:r>
              <a:rPr lang="en-US" dirty="0"/>
              <a:t>Recall: last class we discuss 0/1 loss, and using convex surrogate loss functions for tractability</a:t>
            </a:r>
          </a:p>
          <a:p>
            <a:r>
              <a:rPr lang="en-US" dirty="0"/>
              <a:t>One such function, the </a:t>
            </a:r>
            <a:r>
              <a:rPr lang="en-US" dirty="0">
                <a:solidFill>
                  <a:schemeClr val="tx2"/>
                </a:solidFill>
              </a:rPr>
              <a:t>absolute error</a:t>
            </a:r>
            <a:r>
              <a:rPr lang="en-US" dirty="0"/>
              <a:t> loss function, leads to: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differentiable!  But </a:t>
            </a:r>
            <a:r>
              <a:rPr lang="en-US" b="0" dirty="0" err="1"/>
              <a:t>subgradients</a:t>
            </a:r>
            <a:r>
              <a:rPr lang="en-US" b="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closed form!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 you </a:t>
            </a:r>
            <a:r>
              <a:rPr lang="en-US" b="0" dirty="0">
                <a:solidFill>
                  <a:schemeClr val="tx2"/>
                </a:solidFill>
              </a:rPr>
              <a:t>must</a:t>
            </a:r>
            <a:r>
              <a:rPr lang="en-US" b="0" dirty="0"/>
              <a:t> use iterative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7" y="3316545"/>
            <a:ext cx="83312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90" y="4248797"/>
            <a:ext cx="2645709" cy="17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Absolute Deviations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this using gradient descent and the gradient:</a:t>
            </a:r>
          </a:p>
          <a:p>
            <a:endParaRPr lang="en-US" dirty="0"/>
          </a:p>
          <a:p>
            <a:r>
              <a:rPr lang="en-US" dirty="0"/>
              <a:t>Simple to change in our Python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82" y="2172075"/>
            <a:ext cx="5384800" cy="4699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57199" y="3263149"/>
            <a:ext cx="8245476" cy="2272553"/>
          </a:xfrm>
          <a:prstGeom prst="roundRect">
            <a:avLst>
              <a:gd name="adj" fmla="val 111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in range(T):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# loss for current parameter vector theta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np.linalg.norm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y, 1)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compute steepest ascent at f(theta)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g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X.T.dot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np.sign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X.dot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(theta)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y) 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step down the gradient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theta = theta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alpha*g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theta,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25377" cy="1371600"/>
          </a:xfrm>
        </p:spPr>
        <p:txBody>
          <a:bodyPr>
            <a:normAutofit/>
          </a:bodyPr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Batch: Compute a single gradient (vector) for the entire dataset (as we did so far)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Incremental/Stochastic:</a:t>
            </a:r>
          </a:p>
          <a:p>
            <a:pPr lvl="1"/>
            <a:r>
              <a:rPr lang="en-US" dirty="0"/>
              <a:t>Do one training sample at a time, i.e., update parameters for every sample separately </a:t>
            </a:r>
          </a:p>
          <a:p>
            <a:pPr lvl="1"/>
            <a:r>
              <a:rPr lang="en-US" dirty="0"/>
              <a:t>Much faster in general, with more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68" y="2433186"/>
            <a:ext cx="5399638" cy="1246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15" y="5125721"/>
            <a:ext cx="43561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7581" y="6529750"/>
            <a:ext cx="2933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From: Andrew Ng, CS229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Lecture Notes</a:t>
            </a:r>
          </a:p>
        </p:txBody>
      </p:sp>
    </p:spTree>
    <p:extLst>
      <p:ext uri="{BB962C8B-B14F-4D97-AF65-F5344CB8AC3E}">
        <p14:creationId xmlns:p14="http://schemas.microsoft.com/office/powerpoint/2010/main" val="10393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11788" cy="4373563"/>
          </a:xfrm>
        </p:spPr>
        <p:txBody>
          <a:bodyPr/>
          <a:lstStyle/>
          <a:p>
            <a:r>
              <a:rPr lang="en-US" dirty="0"/>
              <a:t>Score </a:t>
            </a:r>
            <a:r>
              <a:rPr lang="en-US" b="0" dirty="0"/>
              <a:t>𝝍 </a:t>
            </a:r>
            <a:r>
              <a:rPr lang="en-US" dirty="0"/>
              <a:t>of an instance </a:t>
            </a:r>
            <a:r>
              <a:rPr lang="en-US" i="1" dirty="0"/>
              <a:t>x</a:t>
            </a:r>
            <a:r>
              <a:rPr lang="en-US" dirty="0"/>
              <a:t> and class </a:t>
            </a:r>
            <a:r>
              <a:rPr lang="en-US" i="1" dirty="0"/>
              <a:t>y</a:t>
            </a:r>
            <a:r>
              <a:rPr lang="en-US" dirty="0"/>
              <a:t> is the sum of the weights for the features in that class:</a:t>
            </a:r>
          </a:p>
          <a:p>
            <a:r>
              <a:rPr lang="en-US" b="0" dirty="0"/>
              <a:t>	𝝍</a:t>
            </a:r>
            <a:r>
              <a:rPr lang="en-US" baseline="-25000" dirty="0" err="1"/>
              <a:t>x</a:t>
            </a:r>
            <a:r>
              <a:rPr lang="en-US" b="0" i="1" baseline="-25000" dirty="0" err="1"/>
              <a:t>y</a:t>
            </a:r>
            <a:r>
              <a:rPr lang="en-US" b="0" i="1" baseline="-25000" dirty="0"/>
              <a:t>	</a:t>
            </a:r>
            <a:r>
              <a:rPr lang="en-US" b="0" dirty="0"/>
              <a:t>= </a:t>
            </a:r>
            <a:r>
              <a:rPr lang="el-GR" b="0" dirty="0"/>
              <a:t>Σ</a:t>
            </a:r>
            <a:r>
              <a:rPr lang="en-US" b="0" dirty="0"/>
              <a:t> </a:t>
            </a:r>
            <a:r>
              <a:rPr lang="el-GR" b="0" i="1" dirty="0"/>
              <a:t>θ</a:t>
            </a:r>
            <a:r>
              <a:rPr lang="en-US" b="0" i="1" baseline="-25000" dirty="0"/>
              <a:t>n</a:t>
            </a:r>
            <a:r>
              <a:rPr lang="en-US" b="0" i="1" dirty="0"/>
              <a:t> </a:t>
            </a:r>
            <a:r>
              <a:rPr lang="en-US" b="0" i="1" dirty="0" err="1"/>
              <a:t>f</a:t>
            </a:r>
            <a:r>
              <a:rPr lang="en-US" b="0" i="1" baseline="-25000" dirty="0" err="1"/>
              <a:t>n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  <a:r>
              <a:rPr lang="en-US" b="0" i="1" dirty="0"/>
              <a:t> </a:t>
            </a:r>
          </a:p>
          <a:p>
            <a:r>
              <a:rPr lang="en-US" b="0" i="1" dirty="0"/>
              <a:t>		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="0" i="1" dirty="0"/>
              <a:t>, y</a:t>
            </a:r>
            <a:r>
              <a:rPr lang="en-US" b="0" dirty="0"/>
              <a:t>)</a:t>
            </a:r>
          </a:p>
          <a:p>
            <a:r>
              <a:rPr lang="en-US" b="0" dirty="0"/>
              <a:t>Let’s compute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</a:t>
            </a:r>
            <a:r>
              <a:rPr lang="mr-IN" b="0" i="1" dirty="0"/>
              <a:t>…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baseline="-25000" dirty="0"/>
              <a:t> </a:t>
            </a:r>
            <a:r>
              <a:rPr lang="en-US" b="0" i="1" dirty="0"/>
              <a:t>= </a:t>
            </a:r>
            <a:r>
              <a:rPr lang="el-GR" i="1" dirty="0"/>
              <a:t>θ</a:t>
            </a:r>
            <a:r>
              <a:rPr lang="en-US" b="0" baseline="30000" dirty="0"/>
              <a:t>T</a:t>
            </a:r>
            <a:r>
              <a:rPr lang="en-US" b="0" i="1" dirty="0"/>
              <a:t> </a:t>
            </a:r>
            <a:r>
              <a:rPr lang="en-US" dirty="0"/>
              <a:t>f</a:t>
            </a:r>
            <a:r>
              <a:rPr lang="en-US" b="0" dirty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="0" i="1" dirty="0"/>
              <a:t>, y </a:t>
            </a:r>
            <a:r>
              <a:rPr lang="en-US" b="0" dirty="0"/>
              <a:t>= </a:t>
            </a:r>
            <a:r>
              <a:rPr lang="en-US" b="0" dirty="0" err="1"/>
              <a:t>hates_cats</a:t>
            </a:r>
            <a:r>
              <a:rPr lang="en-US" b="0" dirty="0"/>
              <a:t> = 0)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</a:t>
            </a:r>
            <a:r>
              <a:rPr lang="en-US" sz="1400" b="0" dirty="0"/>
              <a:t>0*1 + -1*1 + 1*0 + -0.1*1 + 0*0 + 1*0 + -1*0 + 0.5*0 + 1*1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= -1 - 0.1 + 1 = </a:t>
            </a:r>
            <a:r>
              <a:rPr lang="en-US" dirty="0"/>
              <a:t>-0.1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81936" y="5271774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202301" y="5273282"/>
            <a:ext cx="9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b="1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7183633" y="2876626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hates_cats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183693" y="4330932"/>
            <a:ext cx="151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likes_cats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7588324" y="5254599"/>
            <a:ext cx="70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(1)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581382" y="2305054"/>
          <a:ext cx="1155166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baseline="0" dirty="0"/>
                        <a:t>–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26729" y="5391058"/>
            <a:ext cx="143423" cy="1434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71131" y="5641253"/>
            <a:ext cx="127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b="1" baseline="-25000" dirty="0"/>
              <a:t>1</a:t>
            </a:r>
            <a:r>
              <a:rPr lang="en-US" i="1" dirty="0"/>
              <a:t>, y </a:t>
            </a:r>
            <a:r>
              <a:rPr lang="en-US" dirty="0"/>
              <a:t>= 0)</a:t>
            </a:r>
          </a:p>
        </p:txBody>
      </p:sp>
    </p:spTree>
    <p:extLst>
      <p:ext uri="{BB962C8B-B14F-4D97-AF65-F5344CB8AC3E}">
        <p14:creationId xmlns:p14="http://schemas.microsoft.com/office/powerpoint/2010/main" val="7380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Recall: Explicit example of stuff from NLP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Saving the boring stuff: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-0.1; 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+2.5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 =</a:t>
            </a:r>
            <a:r>
              <a:rPr lang="en-US" b="0" dirty="0"/>
              <a:t> +1.9; 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=</a:t>
            </a:r>
            <a:r>
              <a:rPr lang="en-US" b="0" dirty="0"/>
              <a:t> +0.5</a:t>
            </a:r>
          </a:p>
          <a:p>
            <a:r>
              <a:rPr lang="en-US" dirty="0"/>
              <a:t>We want to predict the class of each document: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Document 1: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x1,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  <a:p>
            <a:r>
              <a:rPr lang="en-US" dirty="0"/>
              <a:t>Document 2: </a:t>
            </a:r>
            <a:r>
              <a:rPr lang="en-US" dirty="0" err="1"/>
              <a:t>argmax</a:t>
            </a:r>
            <a:r>
              <a:rPr lang="en-US" dirty="0"/>
              <a:t>{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hates_cats</a:t>
            </a:r>
            <a:r>
              <a:rPr lang="en-US" b="0" i="1" dirty="0"/>
              <a:t>, </a:t>
            </a:r>
            <a:r>
              <a:rPr lang="en-US" b="0" dirty="0"/>
              <a:t>𝝍</a:t>
            </a:r>
            <a:r>
              <a:rPr lang="en-US" baseline="-25000" dirty="0"/>
              <a:t>x2,</a:t>
            </a:r>
            <a:r>
              <a:rPr lang="en-US" b="0" i="1" baseline="-25000" dirty="0"/>
              <a:t>y=</a:t>
            </a:r>
            <a:r>
              <a:rPr lang="en-US" b="0" i="1" baseline="-25000" dirty="0" err="1"/>
              <a:t>likes_cats</a:t>
            </a:r>
            <a:r>
              <a:rPr lang="en-US" b="0" i="1" dirty="0"/>
              <a:t> </a:t>
            </a:r>
            <a:r>
              <a:rPr lang="en-US" dirty="0"/>
              <a:t>}   ????????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9083" y="2279603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1: I like cats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9083" y="2700171"/>
            <a:ext cx="19274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Document 2: I hate cats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7" y="3617919"/>
            <a:ext cx="6596647" cy="1102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94" y="5816262"/>
            <a:ext cx="1292412" cy="9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used a </a:t>
            </a:r>
            <a:r>
              <a:rPr lang="en-US" dirty="0">
                <a:solidFill>
                  <a:schemeClr val="tx2"/>
                </a:solidFill>
              </a:rPr>
              <a:t>linear model</a:t>
            </a:r>
            <a:r>
              <a:rPr lang="en-US" dirty="0"/>
              <a:t> to classify input documents</a:t>
            </a:r>
          </a:p>
          <a:p>
            <a:r>
              <a:rPr lang="en-US" dirty="0"/>
              <a:t>The model parameters </a:t>
            </a:r>
            <a:r>
              <a:rPr lang="el-GR" i="1" dirty="0"/>
              <a:t>θ</a:t>
            </a:r>
            <a:r>
              <a:rPr lang="en-US" dirty="0"/>
              <a:t> were given to us a priori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(John created them by hand.)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Typically, we cannot specify a model by hand.</a:t>
            </a:r>
          </a:p>
          <a:p>
            <a:r>
              <a:rPr lang="en-US" dirty="0"/>
              <a:t>Supervised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 provides a way to automatically infer the predictive model from labeled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85483" y="4346086"/>
            <a:ext cx="2277036" cy="1613277"/>
            <a:chOff x="385483" y="4346086"/>
            <a:chExt cx="2277036" cy="1613277"/>
          </a:xfrm>
        </p:grpSpPr>
        <p:sp>
          <p:nvSpPr>
            <p:cNvPr id="5" name="TextBox 4"/>
            <p:cNvSpPr txBox="1"/>
            <p:nvPr/>
          </p:nvSpPr>
          <p:spPr>
            <a:xfrm>
              <a:off x="385484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5483" y="4759034"/>
              <a:ext cx="22770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(1)</a:t>
              </a:r>
              <a:r>
                <a:rPr lang="en-US" dirty="0"/>
                <a:t>, y</a:t>
              </a:r>
              <a:r>
                <a:rPr lang="en-US" baseline="30000" dirty="0"/>
                <a:t>(1)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(2)</a:t>
              </a:r>
              <a:r>
                <a:rPr lang="en-US" dirty="0"/>
                <a:t>, y</a:t>
              </a:r>
              <a:r>
                <a:rPr lang="en-US" baseline="30000" dirty="0"/>
                <a:t>(2)</a:t>
              </a:r>
              <a:r>
                <a:rPr lang="en-US" dirty="0"/>
                <a:t>)</a:t>
              </a:r>
            </a:p>
            <a:p>
              <a:pPr algn="ctr"/>
              <a:r>
                <a:rPr lang="en-US" dirty="0"/>
                <a:t>(x</a:t>
              </a:r>
              <a:r>
                <a:rPr lang="en-US" baseline="30000" dirty="0"/>
                <a:t>(3)</a:t>
              </a:r>
              <a:r>
                <a:rPr lang="en-US" dirty="0"/>
                <a:t>, y</a:t>
              </a:r>
              <a:r>
                <a:rPr lang="en-US" baseline="30000" dirty="0"/>
                <a:t>(3)</a:t>
              </a:r>
              <a:r>
                <a:rPr lang="en-US" dirty="0"/>
                <a:t>)</a:t>
              </a:r>
            </a:p>
            <a:p>
              <a:pPr algn="ctr"/>
              <a:r>
                <a:rPr lang="mr-IN" dirty="0"/>
                <a:t>…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13335" y="4346086"/>
            <a:ext cx="2277035" cy="1292662"/>
            <a:chOff x="3213335" y="4346086"/>
            <a:chExt cx="2277035" cy="1292662"/>
          </a:xfrm>
        </p:grpSpPr>
        <p:sp>
          <p:nvSpPr>
            <p:cNvPr id="6" name="TextBox 5"/>
            <p:cNvSpPr txBox="1"/>
            <p:nvPr/>
          </p:nvSpPr>
          <p:spPr>
            <a:xfrm>
              <a:off x="3213335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ML Algorithm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333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Hypothesis function</a:t>
              </a:r>
            </a:p>
            <a:p>
              <a:pPr algn="ctr"/>
              <a:r>
                <a:rPr lang="en-US" dirty="0"/>
                <a:t>y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 = h(x</a:t>
              </a:r>
              <a:r>
                <a:rPr lang="en-US" baseline="30000" dirty="0"/>
                <a:t>(</a:t>
              </a:r>
              <a:r>
                <a:rPr lang="en-US" baseline="30000" dirty="0" err="1"/>
                <a:t>i</a:t>
              </a:r>
              <a:r>
                <a:rPr lang="en-US" baseline="30000" dirty="0"/>
                <a:t>)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41185" y="4346086"/>
            <a:ext cx="2277036" cy="1292662"/>
            <a:chOff x="6041185" y="4346086"/>
            <a:chExt cx="2277036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6041186" y="4346086"/>
              <a:ext cx="2277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1185" y="4715418"/>
              <a:ext cx="2277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  <a:p>
              <a:pPr algn="ctr"/>
              <a:r>
                <a:rPr lang="en-US" dirty="0"/>
                <a:t>New example </a:t>
              </a:r>
              <a:r>
                <a:rPr lang="en-US" i="1" dirty="0"/>
                <a:t>x</a:t>
              </a:r>
            </a:p>
            <a:p>
              <a:pPr algn="ctr"/>
              <a:r>
                <a:rPr lang="en-US" dirty="0"/>
                <a:t>y = h(x)</a:t>
              </a:r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2662518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745352" y="4930588"/>
            <a:ext cx="295835" cy="4286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features: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b="0" i="1" dirty="0"/>
              <a:t>		y</a:t>
            </a:r>
            <a:r>
              <a:rPr lang="en-US" b="0" i="1" baseline="30000" dirty="0"/>
              <a:t>(</a:t>
            </a:r>
            <a:r>
              <a:rPr lang="en-US" b="0" i="1" baseline="30000" dirty="0" err="1"/>
              <a:t>i</a:t>
            </a:r>
            <a:r>
              <a:rPr lang="en-US" b="0" i="1" baseline="30000" dirty="0"/>
              <a:t>)</a:t>
            </a:r>
            <a:r>
              <a:rPr lang="en-US" b="0" dirty="0"/>
              <a:t> ∈ {0, 1} = { </a:t>
            </a:r>
            <a:r>
              <a:rPr lang="en-US" b="0" dirty="0" err="1"/>
              <a:t>hates_cats</a:t>
            </a:r>
            <a:r>
              <a:rPr lang="en-US" b="0" dirty="0"/>
              <a:t>, </a:t>
            </a:r>
            <a:r>
              <a:rPr lang="en-US" b="0" dirty="0" err="1"/>
              <a:t>likes_cats</a:t>
            </a:r>
            <a:r>
              <a:rPr lang="en-US" b="0" dirty="0"/>
              <a:t> }</a:t>
            </a:r>
          </a:p>
          <a:p>
            <a:endParaRPr lang="en-US" b="0" dirty="0"/>
          </a:p>
          <a:p>
            <a:r>
              <a:rPr lang="en-US" dirty="0"/>
              <a:t>Model parameters: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34" y="1680884"/>
            <a:ext cx="3543300" cy="457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38755" y="2205005"/>
          <a:ext cx="2032000" cy="12210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4409">
                <a:tc>
                  <a:txBody>
                    <a:bodyPr/>
                    <a:lstStyle/>
                    <a:p>
                      <a:r>
                        <a:rPr lang="en-US" sz="12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like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14755" y="270605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(1)T</a:t>
            </a:r>
            <a:r>
              <a:rPr lang="en-US" dirty="0"/>
              <a:t>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4755" y="30706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x</a:t>
            </a:r>
            <a:r>
              <a:rPr lang="en-US" baseline="30000" dirty="0"/>
              <a:t>(2)T</a:t>
            </a:r>
            <a:r>
              <a:rPr lang="en-US" dirty="0"/>
              <a:t> 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02" y="3819566"/>
            <a:ext cx="3314700" cy="5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755" y="5198407"/>
            <a:ext cx="1143000" cy="4953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889847" y="5719703"/>
          <a:ext cx="54395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43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98609" y="5735318"/>
            <a:ext cx="298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l-GR" i="1" dirty="0"/>
              <a:t>θ</a:t>
            </a:r>
            <a:r>
              <a:rPr lang="en-US" baseline="30000" dirty="0"/>
              <a:t> T</a:t>
            </a:r>
            <a:r>
              <a:rPr lang="en-US" i="1" dirty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4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function: </a:t>
            </a:r>
          </a:p>
          <a:p>
            <a:r>
              <a:rPr lang="en-US" dirty="0"/>
              <a:t>E.g., linear classifiers predict outputs using: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function: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Measures difference between a prediction and the true output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squared loss: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hinge loss: 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56" y="1716742"/>
            <a:ext cx="18669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598" y="2525947"/>
            <a:ext cx="4178300" cy="104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156" y="3893952"/>
            <a:ext cx="2171700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48" y="4759186"/>
            <a:ext cx="2933700" cy="57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470" y="5291934"/>
            <a:ext cx="3809920" cy="39821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118598" y="5690146"/>
            <a:ext cx="5168900" cy="941298"/>
            <a:chOff x="3118598" y="5690146"/>
            <a:chExt cx="5168900" cy="941298"/>
          </a:xfrm>
        </p:grpSpPr>
        <p:sp>
          <p:nvSpPr>
            <p:cNvPr id="11" name="TextBox 10"/>
            <p:cNvSpPr txBox="1"/>
            <p:nvPr/>
          </p:nvSpPr>
          <p:spPr>
            <a:xfrm>
              <a:off x="3118598" y="5985113"/>
              <a:ext cx="2893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</a:t>
              </a:r>
              <a:r>
                <a:rPr lang="en-US" i="1" dirty="0"/>
                <a:t>t</a:t>
              </a:r>
              <a:r>
                <a:rPr lang="en-US" dirty="0"/>
                <a:t> = {-1,+1} based on -1 or +1 class label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06298" y="5985113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Classifier score </a:t>
              </a:r>
              <a:r>
                <a:rPr lang="en-US" i="1" dirty="0"/>
                <a:t>y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5534526" y="5690146"/>
              <a:ext cx="288758" cy="294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H="1" flipV="1">
              <a:off x="6478307" y="5766346"/>
              <a:ext cx="818591" cy="218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6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15685</TotalTime>
  <Words>2608</Words>
  <Application>Microsoft Macintosh PowerPoint</Application>
  <PresentationFormat>On-screen Show (4:3)</PresentationFormat>
  <Paragraphs>468</Paragraphs>
  <Slides>43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Courier</vt:lpstr>
      <vt:lpstr>Essential</vt:lpstr>
      <vt:lpstr>Graph</vt:lpstr>
      <vt:lpstr>Introduction to  Data Science</vt:lpstr>
      <vt:lpstr>Announcements</vt:lpstr>
      <vt:lpstr>Today’s Lecture</vt:lpstr>
      <vt:lpstr>Today’s lecture</vt:lpstr>
      <vt:lpstr>Recall: Explicit example of stuff from NLP class</vt:lpstr>
      <vt:lpstr>Recall: Explicit example of stuff from NLP class</vt:lpstr>
      <vt:lpstr>Machine learning</vt:lpstr>
      <vt:lpstr>Terminology</vt:lpstr>
      <vt:lpstr>Terminology</vt:lpstr>
      <vt:lpstr>The canonical Machine learning problem</vt:lpstr>
      <vt:lpstr>How do I machine learn?</vt:lpstr>
      <vt:lpstr>Aside: Loss functions</vt:lpstr>
      <vt:lpstr>Quick aside about loss functions</vt:lpstr>
      <vt:lpstr>Minimizing 0/1 loss in a single dimension</vt:lpstr>
      <vt:lpstr>Minimizing 0/1 loss over all θ</vt:lpstr>
      <vt:lpstr>Desirable properties</vt:lpstr>
      <vt:lpstr>Convex functions</vt:lpstr>
      <vt:lpstr>Surrogate loss functions</vt:lpstr>
      <vt:lpstr>Surrogate loss functions</vt:lpstr>
      <vt:lpstr>Surrogate loss functions</vt:lpstr>
      <vt:lpstr>Some ML algorithms</vt:lpstr>
      <vt:lpstr>PowerPoint Presentation</vt:lpstr>
      <vt:lpstr>Recall: Linear Regression</vt:lpstr>
      <vt:lpstr>Linear regression as Machine Learning</vt:lpstr>
      <vt:lpstr>Linear regression as Machine Learning</vt:lpstr>
      <vt:lpstr>Gradients</vt:lpstr>
      <vt:lpstr>Gradients</vt:lpstr>
      <vt:lpstr>Gradients</vt:lpstr>
      <vt:lpstr>Least squares</vt:lpstr>
      <vt:lpstr>Least Squares</vt:lpstr>
      <vt:lpstr>ML in Python</vt:lpstr>
      <vt:lpstr>Least Squares in Python</vt:lpstr>
      <vt:lpstr>Next, or Next Class: (Stochastic)  Gradient Descent</vt:lpstr>
      <vt:lpstr>Today: Gradient Descent</vt:lpstr>
      <vt:lpstr>Gradient descent</vt:lpstr>
      <vt:lpstr>Gradient Descent</vt:lpstr>
      <vt:lpstr>Example</vt:lpstr>
      <vt:lpstr>Gradient Descent for OLS</vt:lpstr>
      <vt:lpstr>Gradient descent in Pure(-ish) python</vt:lpstr>
      <vt:lpstr>Plotting Loss over time</vt:lpstr>
      <vt:lpstr>Iterative vs analytic solutions</vt:lpstr>
      <vt:lpstr>Least Absolute Deviations</vt:lpstr>
      <vt:lpstr>Batch vs 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2012</cp:revision>
  <cp:lastPrinted>2019-09-11T18:15:05Z</cp:lastPrinted>
  <dcterms:created xsi:type="dcterms:W3CDTF">2013-03-05T15:39:19Z</dcterms:created>
  <dcterms:modified xsi:type="dcterms:W3CDTF">2020-11-05T06:03:51Z</dcterms:modified>
</cp:coreProperties>
</file>